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46" d="100"/>
          <a:sy n="46" d="100"/>
        </p:scale>
        <p:origin x="688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1D3F7-85AF-8486-4EE9-FCAE0B5D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24061-5D3D-2218-14D1-493EC9F92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7E1F-5A84-CD25-1B3E-9A753F186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60CC9-2AD0-084F-C86C-E176CE434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8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10CE-B393-5A0C-6466-C835898EF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FDC4-E426-405F-3A94-FE7E3BE41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51BDB-6634-214F-223F-A35A763DD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BCF39-DAF7-7D20-3F47-400B07AEB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s-capstone-template-coursera.ppt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eematangi04/IBM-Data-Science-Capstone/blob/main/module%201/jupyter-labs-webscraping-bak-2025-10-12-12-00-08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Sree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Matangi.K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16/10/2025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24254" y="1792288"/>
            <a:ext cx="4347007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SpaceX API calls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765879"/>
            <a:ext cx="6116806" cy="42602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the official SpaceX REST API, which provides structured JSON data about past and upcoming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data fields included: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number, Launch date, and Launch site, Payload mass and orbit type, Rocket booster version, Landing outcome (success/failure/no attempt)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retrieved launch records from 2010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Generated spacex_launch_data.csv for downstream EDA and SQL tasks.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pres?slideindex=1&amp;slidetitle="/>
              </a:rPr>
              <a:t>https://github.com/sreematangi04/IBM-Data-Science-Capstone/blob/main/module%201/jupyter-labs-spacex-data-collection-api.ipynb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67FDA0F7-D3FC-83DA-10C6-7D5D4263C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53" y="1736869"/>
            <a:ext cx="2256109" cy="43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5632203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additional details not available in the API (e.g., booster performance metrics and payload manufacturer info), web scraping was performed from Wikipedia’s Falcon 9 launch records using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requests.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https://github.com/sreematangi04/IBM-Data-Science-Capstone/blob/main/module%201/jupyter-labs-webscraping-bak-2025-10-12-12-00-08Z.ipynb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816436" y="1792288"/>
            <a:ext cx="4554826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web scraping</a:t>
            </a:r>
            <a:endParaRPr lang="en-US" dirty="0">
              <a:cs typeface="Calibri"/>
            </a:endParaRPr>
          </a:p>
        </p:txBody>
      </p:sp>
      <p:pic>
        <p:nvPicPr>
          <p:cNvPr id="7" name="Picture 6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E0F66AD2-7308-6BEA-3AB2-8353E54E6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612" y="1701385"/>
            <a:ext cx="2283828" cy="44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558626"/>
            <a:ext cx="4552154" cy="4364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BA355-8867-85E8-C504-0DE033DF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9" y="2090486"/>
            <a:ext cx="5516021" cy="267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4DCFC-DCC1-D97F-C498-4363DC33D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52" y="1945265"/>
            <a:ext cx="5572885" cy="32903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C2FA13-1B74-B63F-AA1D-2F5536997E2A}"/>
              </a:ext>
            </a:extLst>
          </p:cNvPr>
          <p:cNvSpPr txBox="1">
            <a:spLocks/>
          </p:cNvSpPr>
          <p:nvPr/>
        </p:nvSpPr>
        <p:spPr>
          <a:xfrm>
            <a:off x="6245852" y="1526165"/>
            <a:ext cx="4153065" cy="838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49318"/>
            <a:ext cx="5181581" cy="8951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48331-E118-E278-B48F-8B825908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43909"/>
            <a:ext cx="5077121" cy="25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C8DD6E-846A-CF8A-2CBB-DE82B6FE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92" y="2043909"/>
            <a:ext cx="5531379" cy="346476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3BAB81-F828-318A-9931-77D8775AFFF0}"/>
              </a:ext>
            </a:extLst>
          </p:cNvPr>
          <p:cNvSpPr txBox="1">
            <a:spLocks/>
          </p:cNvSpPr>
          <p:nvPr/>
        </p:nvSpPr>
        <p:spPr>
          <a:xfrm>
            <a:off x="5951592" y="1349325"/>
            <a:ext cx="5470398" cy="6271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7F9A8B-A23C-92E8-E363-9EC2ED2FD50C}"/>
              </a:ext>
            </a:extLst>
          </p:cNvPr>
          <p:cNvSpPr txBox="1">
            <a:spLocks/>
          </p:cNvSpPr>
          <p:nvPr/>
        </p:nvSpPr>
        <p:spPr>
          <a:xfrm>
            <a:off x="6685891" y="2234514"/>
            <a:ext cx="3932238" cy="102130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2945" y="1501339"/>
            <a:ext cx="3932238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B1304-1293-C225-6119-BCD30903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11" y="2050305"/>
            <a:ext cx="4170906" cy="351266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B4072B-BFDC-BC0A-4E40-71D2640E8A47}"/>
              </a:ext>
            </a:extLst>
          </p:cNvPr>
          <p:cNvSpPr txBox="1">
            <a:spLocks/>
          </p:cNvSpPr>
          <p:nvPr/>
        </p:nvSpPr>
        <p:spPr>
          <a:xfrm>
            <a:off x="5799207" y="1501256"/>
            <a:ext cx="5339848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55413"/>
            <a:ext cx="3932238" cy="11152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179C1-DE0D-6230-BC96-88E689983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16" y="1920686"/>
            <a:ext cx="5055598" cy="3866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15A09-A6EE-C38B-D446-36F85F153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09" y="1889993"/>
            <a:ext cx="5632363" cy="39274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BDC31F-C4A9-F099-0D92-D7D9D423E966}"/>
              </a:ext>
            </a:extLst>
          </p:cNvPr>
          <p:cNvSpPr txBox="1">
            <a:spLocks/>
          </p:cNvSpPr>
          <p:nvPr/>
        </p:nvSpPr>
        <p:spPr>
          <a:xfrm>
            <a:off x="6096000" y="1380810"/>
            <a:ext cx="4804577" cy="13785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5327" y="1265957"/>
            <a:ext cx="5439172" cy="11715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8B4725-03BE-BED2-16EE-F99C8EB6C6DF}"/>
              </a:ext>
            </a:extLst>
          </p:cNvPr>
          <p:cNvSpPr txBox="1">
            <a:spLocks/>
          </p:cNvSpPr>
          <p:nvPr/>
        </p:nvSpPr>
        <p:spPr>
          <a:xfrm>
            <a:off x="6154134" y="1460818"/>
            <a:ext cx="5419814" cy="15324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1C1077-B86C-6452-347C-0FDE5519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03" y="1851730"/>
            <a:ext cx="5222574" cy="301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3886BB-982E-A9C2-2E7B-17DC5486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53" y="1851730"/>
            <a:ext cx="5774095" cy="38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4621-FFF9-7368-2552-5E60F109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8" y="2792238"/>
            <a:ext cx="5137853" cy="35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466A8-C8A6-EECF-7980-A0CB6D88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2916"/>
            <a:ext cx="12192000" cy="315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31BD8-9694-F1DA-1746-417A9332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53" y="2390630"/>
            <a:ext cx="6401693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BFB9A-11B7-121B-3184-D359797A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90" y="2457314"/>
            <a:ext cx="641122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43789"/>
            <a:ext cx="10190360" cy="42832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BB3A7-DCDA-E050-55A1-C68080609126}"/>
              </a:ext>
            </a:extLst>
          </p:cNvPr>
          <p:cNvSpPr txBox="1"/>
          <p:nvPr/>
        </p:nvSpPr>
        <p:spPr>
          <a:xfrm>
            <a:off x="770010" y="1437939"/>
            <a:ext cx="1068796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Summary of Methodologies: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Exploratory Data Analysis (EDA): </a:t>
            </a:r>
            <a:r>
              <a:rPr lang="en-GB" dirty="0" err="1"/>
              <a:t>Analyzed</a:t>
            </a:r>
            <a:r>
              <a:rPr lang="en-GB" dirty="0"/>
              <a:t> SpaceX launch datasets to identify correlations between launch sites, payload mass, and success rates using visualizations in Matplotlib and Seaborn.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Interactive Geospatial Analytics: Used Folium to map launch sites, mark successful and failed launches, and calculate distances to coastlines, cities, highways, and railways for geographic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Dashboard Visualization: Built a </a:t>
            </a:r>
            <a:r>
              <a:rPr lang="en-GB" dirty="0" err="1"/>
              <a:t>Plotly</a:t>
            </a:r>
            <a:r>
              <a:rPr lang="en-GB" dirty="0"/>
              <a:t> Dash dashboard to explore launch success distribution and payload vs success correlations interactively.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Learning Models: Trained Logistic Regression, SVM, Decision Tree, and KNN classifiers on historical launch data to predict first-stage landing outcomes, with hyperparameter tuning via </a:t>
            </a:r>
            <a:r>
              <a:rPr lang="en-GB" dirty="0" err="1"/>
              <a:t>GridSearchCV</a:t>
            </a:r>
            <a:r>
              <a:rPr lang="en-GB" dirty="0"/>
              <a:t>.</a:t>
            </a:r>
          </a:p>
          <a:p>
            <a:r>
              <a:rPr lang="en-GB" b="1" dirty="0"/>
              <a:t>Summary of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Launch sites near the coast and with certain transport proximities exhibited higher success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payload mass showed a noticeable correlation with the success probability in the visualisations.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 dashboard enabled intuitive exploration of success rates by site and payload range.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Among ML models, Logistic Regression and SVM achieved the highest accuracy, effectively predicting first-stage landings with minimal false positives.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combined approach demonstrates that data-driven insights can guide both operational decisions and predictive modelling for SpaceX launch outcomes.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1EFC0-9BCF-0922-DE81-EFE8A283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80" y="2271551"/>
            <a:ext cx="6201640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0D305-F6A5-E6CB-40CE-46103CB7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37" y="3601544"/>
            <a:ext cx="1157449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CE9EE-69D0-DA47-E013-F9CED280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79" y="2000050"/>
            <a:ext cx="656364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D282D-ABED-9231-701E-DEA97ECB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04" y="1609120"/>
            <a:ext cx="936438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6A4DD-0A25-CA40-6E97-5FAAFE0A9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50" y="2400156"/>
            <a:ext cx="10021699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85A41-24E8-DC81-2F97-1F585E7E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794"/>
            <a:ext cx="12192000" cy="40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34D25-713D-2197-BDE8-537C90D26E96}"/>
              </a:ext>
            </a:extLst>
          </p:cNvPr>
          <p:cNvSpPr txBox="1"/>
          <p:nvPr/>
        </p:nvSpPr>
        <p:spPr>
          <a:xfrm>
            <a:off x="828068" y="1571477"/>
            <a:ext cx="105301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Project Background &amp; Context:</a:t>
            </a:r>
          </a:p>
          <a:p>
            <a:r>
              <a:rPr lang="en-GB" sz="2000" dirty="0"/>
              <a:t>SpaceX has revolutionized space travel by reusing the Falcon 9 first stage, drastically reducing launch costs. Understanding what factors influence launch success and first-stage landings is crucial for operational planning, cost efficiency, and safety. This project combines data analytics, interactive mapping, and machine learning to explore launch patterns and predict landing outcomes.</a:t>
            </a:r>
          </a:p>
          <a:p>
            <a:endParaRPr lang="en-GB" sz="2000" dirty="0"/>
          </a:p>
          <a:p>
            <a:r>
              <a:rPr lang="en-GB" sz="2000" b="1" dirty="0"/>
              <a:t>Problems We Want to Find Answers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factors most strongly influence launch success? (e.g., payload mass, launch 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do geographic factors, such as proximity to coasts, cities, and transport routes, affect site selection?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Can we accurately predict whether a Falcon 9 first stage will land safely using historical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machine learning models are most effective for predicting landing outcomes?</a:t>
            </a:r>
            <a:endParaRPr lang="en-AE" sz="20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44081"/>
            <a:ext cx="10104817" cy="427456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Gathered 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launch datasets, including launch site details, payload mass, and mission outcomes.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Performed data cleaning, handling missing values, and formatting for analysis.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data using preprocessing techniques.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Aggregated and grouped data by launch site and mission outcome to extract meaningful patterns.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6AFAA-8C6F-DF5B-EBAE-93809D18C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AFC4-928F-B45F-3741-6D515B98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84FCE1-2CDC-9C13-1FDE-72BCBA8597CF}"/>
              </a:ext>
            </a:extLst>
          </p:cNvPr>
          <p:cNvSpPr txBox="1">
            <a:spLocks/>
          </p:cNvSpPr>
          <p:nvPr/>
        </p:nvSpPr>
        <p:spPr>
          <a:xfrm>
            <a:off x="975402" y="1580808"/>
            <a:ext cx="10310209" cy="444476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features (e.g., payload mass) using StandardScaler for predictive modelling.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datasets into training and testing subsets for machine learning evaluation.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Converted categorical labels (e.g., launch success/failure) into machine-readable formats.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Matplotlib and Seaborn to visualize correlations between payload mass, launch site, and success rate.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Explored statistical relationships and performed summary statistics queries using SQL.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Identified trends such as higher success rates at certain launch sites and payload ranges.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Mapped launch sites and success/failure outcomes using Folium.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A3D1F9-CDEA-8A35-2E22-043D2DE437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1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F0E0E-5B61-C84E-C9AC-DBDAA522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4A6C6-78CC-A681-7824-8F8BEEB3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AB0DB8-1D0A-FF3E-1DA8-49AFEE34C85E}"/>
              </a:ext>
            </a:extLst>
          </p:cNvPr>
          <p:cNvSpPr txBox="1">
            <a:spLocks/>
          </p:cNvSpPr>
          <p:nvPr/>
        </p:nvSpPr>
        <p:spPr>
          <a:xfrm>
            <a:off x="975402" y="1580809"/>
            <a:ext cx="10310209" cy="387350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Calculated distances to coastlines, cities, highways, and railways for geospatial insights.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</a:t>
            </a:r>
            <a:r>
              <a:rPr lang="en-GB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 dashboard for interactive exploration of launch success vs payload mass.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Trained multiple models: Logistic Regression, SVM, Decision Tree, and KNN to predict first-stage landing outcomes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.Hyperparameters tuned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using cross-validation.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evaluated with accuracy scores and confusion matrices, identifying false positives and overall prediction reliability.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90FC1B-815D-D25F-E1A0-49BCCB1CB2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4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4334</TotalTime>
  <Words>1939</Words>
  <Application>Microsoft Office PowerPoint</Application>
  <PresentationFormat>Widescreen</PresentationFormat>
  <Paragraphs>267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Sree Matangi K</cp:lastModifiedBy>
  <cp:revision>202</cp:revision>
  <dcterms:created xsi:type="dcterms:W3CDTF">2021-04-29T18:58:34Z</dcterms:created>
  <dcterms:modified xsi:type="dcterms:W3CDTF">2025-10-19T12:01:55Z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